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8" r:id="rId2"/>
    <p:sldId id="266" r:id="rId3"/>
    <p:sldId id="281" r:id="rId4"/>
    <p:sldId id="256" r:id="rId5"/>
    <p:sldId id="258" r:id="rId6"/>
    <p:sldId id="259" r:id="rId7"/>
    <p:sldId id="267" r:id="rId8"/>
    <p:sldId id="260" r:id="rId9"/>
    <p:sldId id="261" r:id="rId10"/>
    <p:sldId id="263" r:id="rId11"/>
    <p:sldId id="264" r:id="rId12"/>
    <p:sldId id="271" r:id="rId13"/>
    <p:sldId id="272" r:id="rId14"/>
    <p:sldId id="273" r:id="rId15"/>
    <p:sldId id="262" r:id="rId16"/>
    <p:sldId id="274" r:id="rId17"/>
    <p:sldId id="275" r:id="rId18"/>
    <p:sldId id="265" r:id="rId19"/>
    <p:sldId id="276" r:id="rId20"/>
    <p:sldId id="277" r:id="rId21"/>
    <p:sldId id="278" r:id="rId22"/>
    <p:sldId id="280" r:id="rId23"/>
    <p:sldId id="279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3E7B2-D9C3-4C3B-ACEA-E425003819AD}" v="2" dt="2023-08-11T12:28:45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37E6D-4E91-4B51-804F-F40F71A30D49}" type="datetimeFigureOut">
              <a:rPr lang="nb-NO" smtClean="0"/>
              <a:t>13.08.2023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20721-880E-4BBD-A672-6B8D7A9C03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180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Hei</a:t>
            </a:r>
            <a:r>
              <a:rPr lang="nb-NO" baseline="0" dirty="0"/>
              <a:t> jeg heter Elisabeth Marcussen og jeg er helsesykepleier i Bykle kommune. Jeg er blitt invitert hit i dag for at det kan være greit at dere får litt informasjon om helsetjenestene i Bykle kommune.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53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Litt</a:t>
            </a:r>
            <a:r>
              <a:rPr lang="nb-NO" b="1" baseline="0" dirty="0"/>
              <a:t> info om legetjenesten </a:t>
            </a:r>
          </a:p>
          <a:p>
            <a:endParaRPr lang="nb-NO" b="1" baseline="0" dirty="0"/>
          </a:p>
          <a:p>
            <a:r>
              <a:rPr lang="nb-NO" b="0" baseline="0" dirty="0"/>
              <a:t>Hovedkontoret ligger på Hovden helsehus åpningstider mandag til fredag 8-15.00</a:t>
            </a:r>
          </a:p>
          <a:p>
            <a:r>
              <a:rPr lang="nb-NO" b="0" baseline="0" dirty="0"/>
              <a:t>Det er og et helsehus i Bykle som akkurat er gjenåpnet etter ombygging. Der er det åpent en dag i uken. Så uansett så er et Hovden legekontor det nærmeste og som dere må henvende dere til .</a:t>
            </a:r>
          </a:p>
          <a:p>
            <a:endParaRPr lang="nb-NO" b="0" baseline="0" dirty="0"/>
          </a:p>
          <a:p>
            <a:r>
              <a:rPr lang="nb-NO" b="0" baseline="0" dirty="0"/>
              <a:t>Det er 2 leger som er der fast, men på grunn av smitteverns arbeid er det kun en lege som tar imot pasienter inntil videre, i tillegg har vi som regel hvert halvår en ny lege som er i spesialisering, som også tar imot pasienter. </a:t>
            </a:r>
          </a:p>
          <a:p>
            <a:endParaRPr lang="nb-NO" b="0" baseline="0" dirty="0"/>
          </a:p>
          <a:p>
            <a:r>
              <a:rPr lang="nb-NO" b="0" baseline="0" dirty="0"/>
              <a:t>Når elever oppholder seg i kommunen har de har rett på akutt legehjelp, på lik linje som turister.  </a:t>
            </a:r>
          </a:p>
          <a:p>
            <a:endParaRPr lang="nb-NO" b="0" baseline="0" dirty="0"/>
          </a:p>
          <a:p>
            <a:r>
              <a:rPr lang="nb-NO" b="0" baseline="0" dirty="0"/>
              <a:t>Legevakt telefonen er da på nummer 116117. </a:t>
            </a:r>
          </a:p>
          <a:p>
            <a:endParaRPr lang="nb-NO" b="0" baseline="0" dirty="0"/>
          </a:p>
          <a:p>
            <a:endParaRPr lang="nb-NO" b="0" baseline="0" dirty="0"/>
          </a:p>
          <a:p>
            <a:endParaRPr lang="nb-NO" b="0" baseline="0" dirty="0"/>
          </a:p>
          <a:p>
            <a:endParaRPr lang="nb-NO" baseline="0" dirty="0"/>
          </a:p>
          <a:p>
            <a:endParaRPr lang="nb-NO" baseline="0" dirty="0"/>
          </a:p>
          <a:p>
            <a:endParaRPr lang="nb-NO" baseline="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262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Psykisk</a:t>
            </a:r>
            <a:r>
              <a:rPr lang="nb-NO" baseline="0" dirty="0"/>
              <a:t> helse og rus:</a:t>
            </a:r>
          </a:p>
          <a:p>
            <a:endParaRPr lang="nb-NO" baseline="0" dirty="0"/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Tjenesteområdet er tverrfaglig sammensett med psykiatrisk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sykepleiar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, ruskonsulent og psykolog.</a:t>
            </a:r>
          </a:p>
          <a:p>
            <a:endParaRPr lang="nb-NO" sz="1200" b="0" i="0" kern="1200" baseline="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Tjenesten er ansvarlig for å forebygge, diagnostisere og behandle innenfor psykisk helse og avhengighet.</a:t>
            </a:r>
            <a:endParaRPr lang="nn-NO" sz="1200" b="1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endParaRPr lang="nn-NO" sz="1200" b="1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</a:endParaRPr>
          </a:p>
          <a:p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Alle kommunale hjelpeinstansar kan </a:t>
            </a:r>
            <a:r>
              <a:rPr lang="nn-NO" sz="1200" b="0" i="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henvise</a:t>
            </a:r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til oss. Når det gjelder barn og unge under 16år, må begge foreldra gi</a:t>
            </a:r>
            <a:r>
              <a:rPr lang="nn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samtykke.</a:t>
            </a:r>
          </a:p>
          <a:p>
            <a:endParaRPr lang="nn-NO" sz="1200" b="0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</a:endParaRPr>
          </a:p>
          <a:p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</a:rPr>
              <a:t>Men</a:t>
            </a:r>
            <a:r>
              <a:rPr lang="nn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</a:rPr>
              <a:t> d</a:t>
            </a:r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</a:rPr>
              <a:t>et</a:t>
            </a:r>
            <a:r>
              <a:rPr lang="nn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</a:rPr>
              <a:t> skal være </a:t>
            </a:r>
            <a:r>
              <a:rPr lang="nn-NO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</a:rPr>
              <a:t>lavterskel</a:t>
            </a:r>
            <a:r>
              <a:rPr lang="nn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</a:rPr>
              <a:t> å ta kontakt! Dermed er det---</a:t>
            </a:r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nn-NO" sz="1200" b="0" i="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ikke</a:t>
            </a:r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krav om </a:t>
            </a:r>
            <a:r>
              <a:rPr lang="nn-NO" sz="1200" b="0" i="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henvisning</a:t>
            </a:r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,</a:t>
            </a:r>
            <a:r>
              <a:rPr lang="nn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og </a:t>
            </a:r>
            <a:r>
              <a:rPr lang="nn-NO" sz="1200" b="0" i="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innbyggere</a:t>
            </a:r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, elever</a:t>
            </a:r>
            <a:r>
              <a:rPr lang="nn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og dere foreldre</a:t>
            </a:r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kan ta direkte kontakt.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998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Fysioterapi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tjensten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: 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Fysioterapeut Kenneth Fyhn. Han h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older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til i Bykle og på Hovden helsehus. 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Fysioterapeuter tilbyr undersøking, behandling, trening og tilrettelegging til de som har utfordringer knyttet til bevegelse og aktivitet.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Fysioterapeuter har rett til å undersøke og behandle uten henvisning fra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lege og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eller andre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helsepersonell.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Han har tett samarbeid med skolen og de ulike </a:t>
            </a:r>
            <a:r>
              <a:rPr lang="nb-NO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trenerene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hvis det skulle være utfordringer eller behov blant elevene.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1193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Skolehelsetjenesten samarbeider med skolen og er et bindeledd mellom elevene, skolen og andre helsetjenester som for eksempel fastlege, psykisk helse, NAV, og kan henvise eleven videre ved behov.</a:t>
            </a:r>
          </a:p>
          <a:p>
            <a:pPr>
              <a:lnSpc>
                <a:spcPct val="200000"/>
              </a:lnSpc>
            </a:pPr>
            <a:endParaRPr lang="nb-NO" sz="1200" b="1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Ved ulike helseutfordringer som kommer i veien for læring, kan foreldre elever eller lærere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involvere skolehelsetjenesten. Og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jeg kan da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ved behov,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sørge for ekstra tilrettelegging og tettere oppfølging.</a:t>
            </a:r>
            <a:r>
              <a:rPr lang="nb-NO" dirty="0"/>
              <a:t> </a:t>
            </a:r>
          </a:p>
          <a:p>
            <a:pPr marL="0" marR="0" lvl="0" indent="0" algn="l" defTabSz="457200" rtl="0" eaLnBrk="0" fontAlgn="base" latinLnBrk="0" hangingPunct="0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Tett samarbeid med </a:t>
            </a:r>
            <a:r>
              <a:rPr lang="nb-NO" dirty="0" err="1"/>
              <a:t>rådgjevar</a:t>
            </a:r>
            <a:r>
              <a:rPr lang="nb-NO" dirty="0"/>
              <a:t> ev. </a:t>
            </a:r>
            <a:r>
              <a:rPr lang="nb-NO" dirty="0" err="1"/>
              <a:t>kontaklærar</a:t>
            </a:r>
            <a:r>
              <a:rPr lang="nb-NO" dirty="0"/>
              <a:t> og trenere</a:t>
            </a:r>
          </a:p>
          <a:p>
            <a:pPr>
              <a:lnSpc>
                <a:spcPct val="200000"/>
              </a:lnSpc>
            </a:pP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>
              <a:lnSpc>
                <a:spcPct val="200000"/>
              </a:lnSpc>
            </a:pP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Tilstede</a:t>
            </a:r>
            <a:r>
              <a:rPr lang="nb-NO" sz="1200" b="1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på skolen hver onsdag:</a:t>
            </a:r>
          </a:p>
          <a:p>
            <a:pPr marL="0" marR="0" lvl="0" indent="0" algn="l" defTabSz="457200" rtl="0" eaLnBrk="0" fontAlgn="base" latinLnBrk="0" hangingPunct="0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Tilgjengelig for </a:t>
            </a:r>
            <a:r>
              <a:rPr lang="nb-NO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Drop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-in på kontoret og de kan få gyldig fravær for å snakke med meg. LAVTERSKEL</a:t>
            </a:r>
          </a:p>
          <a:p>
            <a:pPr>
              <a:lnSpc>
                <a:spcPct val="200000"/>
              </a:lnSpc>
            </a:pP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Ellers bistår jeg i undervisning i ulike helserelaterte temaer., tilbyr vaksinasjon som influensa vaksine og meningokokkvaksinen til russ. </a:t>
            </a:r>
          </a:p>
          <a:p>
            <a:pPr>
              <a:lnSpc>
                <a:spcPct val="200000"/>
              </a:lnSpc>
            </a:pPr>
            <a:endParaRPr lang="nb-NO" sz="1200" b="0" i="0" kern="1200" baseline="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Helsestasjon for ungdom kvar mandag</a:t>
            </a:r>
            <a:r>
              <a:rPr lang="nb-NO" b="1" baseline="0" dirty="0"/>
              <a:t> etter skoletid. </a:t>
            </a:r>
            <a:endParaRPr lang="nb-NO" b="1" dirty="0"/>
          </a:p>
          <a:p>
            <a:pPr marL="0" marR="0" lvl="0" indent="0" algn="l" defTabSz="457200" rtl="0" eaLnBrk="0" fontAlgn="base" latinLnBrk="0" hangingPunct="0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Drop-in</a:t>
            </a:r>
            <a:r>
              <a:rPr lang="nb-NO" baseline="0" dirty="0"/>
              <a:t> </a:t>
            </a:r>
          </a:p>
          <a:p>
            <a:pPr marL="0" marR="0" lvl="0" indent="0" algn="l" defTabSz="457200" rtl="0" eaLnBrk="0" fontAlgn="base" latinLnBrk="0" hangingPunct="0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Hvor</a:t>
            </a:r>
            <a:r>
              <a:rPr lang="nb-NO" baseline="0" dirty="0"/>
              <a:t> ungdom mellom 13-15 kan få snakke eller få hjelp innen psykisk eller seksuell og reproduktiv helse.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1241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200" b="1" i="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Fravær</a:t>
            </a:r>
            <a:r>
              <a:rPr lang="nn-NO" sz="1200" b="1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og </a:t>
            </a:r>
            <a:r>
              <a:rPr lang="nn-NO" sz="1200" b="1" i="0" kern="1200" baseline="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legeærklæring</a:t>
            </a:r>
            <a:r>
              <a:rPr lang="nn-NO" sz="1200" b="1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:</a:t>
            </a:r>
          </a:p>
          <a:p>
            <a:endParaRPr lang="nn-NO" sz="1200" b="0" i="0" kern="1200" baseline="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endParaRPr lang="nn-NO" sz="1200" b="0" i="0" kern="1200" baseline="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r>
              <a:rPr lang="nb-NO" dirty="0"/>
              <a:t>Eleven har krav på legetilsyn ved akutt sykdom, dersom helsehjelpa er </a:t>
            </a:r>
            <a:r>
              <a:rPr lang="nb-NO" dirty="0" err="1"/>
              <a:t>påtrengande</a:t>
            </a:r>
            <a:r>
              <a:rPr lang="nb-NO" dirty="0"/>
              <a:t> nødvendig (jfr. Helsepersonelloven§7).</a:t>
            </a:r>
          </a:p>
          <a:p>
            <a:endParaRPr lang="nb-NO" dirty="0"/>
          </a:p>
          <a:p>
            <a:r>
              <a:rPr lang="nb-NO" dirty="0"/>
              <a:t>Tilstand som </a:t>
            </a:r>
            <a:r>
              <a:rPr lang="nb-NO" dirty="0" err="1"/>
              <a:t>ikkje</a:t>
            </a:r>
            <a:r>
              <a:rPr lang="nb-NO" dirty="0"/>
              <a:t> krever umiddelbar undersøking og behandling blir </a:t>
            </a:r>
            <a:r>
              <a:rPr lang="nb-NO" dirty="0" err="1"/>
              <a:t>ikkje</a:t>
            </a:r>
            <a:r>
              <a:rPr lang="nb-NO" dirty="0"/>
              <a:t> prioritert og vil </a:t>
            </a:r>
            <a:r>
              <a:rPr lang="nb-NO" dirty="0" err="1"/>
              <a:t>oftast</a:t>
            </a:r>
            <a:r>
              <a:rPr lang="nb-NO" dirty="0"/>
              <a:t> bli avvist ved forespørsel om hastetime. </a:t>
            </a:r>
          </a:p>
          <a:p>
            <a:endParaRPr lang="nb-NO" dirty="0"/>
          </a:p>
          <a:p>
            <a:r>
              <a:rPr lang="nb-NO" dirty="0"/>
              <a:t>Tilstander der behov kun er dokumentasjon av </a:t>
            </a:r>
            <a:r>
              <a:rPr lang="nb-NO" dirty="0" err="1"/>
              <a:t>skulefråvær</a:t>
            </a:r>
            <a:r>
              <a:rPr lang="nb-NO" dirty="0"/>
              <a:t>, vil </a:t>
            </a:r>
            <a:r>
              <a:rPr lang="nb-NO" dirty="0" err="1"/>
              <a:t>difor</a:t>
            </a:r>
            <a:r>
              <a:rPr lang="nb-NO" dirty="0"/>
              <a:t> </a:t>
            </a:r>
            <a:r>
              <a:rPr lang="nb-NO" dirty="0" err="1"/>
              <a:t>ikkje</a:t>
            </a:r>
            <a:r>
              <a:rPr lang="nb-NO" dirty="0"/>
              <a:t> falle inn under legen si plikt til å yte </a:t>
            </a:r>
            <a:r>
              <a:rPr lang="nb-NO" dirty="0" err="1"/>
              <a:t>øyeblikkeleg</a:t>
            </a:r>
            <a:r>
              <a:rPr lang="nb-NO" dirty="0"/>
              <a:t> hjelp.</a:t>
            </a:r>
          </a:p>
          <a:p>
            <a:endParaRPr lang="nn-NO" sz="1200" b="0" i="0" kern="1200" baseline="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33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Fastlegen skal vere tilgjengeleg for pasientane sine og skal prioritere desse framfor personar som ikkje står på lista til legen. </a:t>
            </a:r>
          </a:p>
          <a:p>
            <a:endParaRPr lang="nn-NO" sz="1200" b="0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r>
              <a:rPr lang="nb-NO" dirty="0"/>
              <a:t>Dette kan medføre </a:t>
            </a:r>
            <a:r>
              <a:rPr lang="nb-NO" dirty="0" err="1"/>
              <a:t>urimeleg</a:t>
            </a:r>
            <a:r>
              <a:rPr lang="nb-NO" dirty="0"/>
              <a:t> forskjellsbehandling for </a:t>
            </a:r>
            <a:r>
              <a:rPr lang="nb-NO" dirty="0" err="1"/>
              <a:t>hybelbebuarar</a:t>
            </a:r>
            <a:r>
              <a:rPr lang="nb-NO" dirty="0"/>
              <a:t> som </a:t>
            </a:r>
            <a:r>
              <a:rPr lang="nb-NO" dirty="0" err="1"/>
              <a:t>ikkje</a:t>
            </a:r>
            <a:r>
              <a:rPr lang="nb-NO" dirty="0"/>
              <a:t> har bytt fastlege. </a:t>
            </a:r>
          </a:p>
          <a:p>
            <a:endParaRPr lang="nb-NO" dirty="0"/>
          </a:p>
          <a:p>
            <a:r>
              <a:rPr lang="nb-NO" b="1" dirty="0"/>
              <a:t>Det oppfordras til å bytte fastlege. </a:t>
            </a:r>
          </a:p>
          <a:p>
            <a:endParaRPr lang="nn-NO" sz="1200" b="0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Du kan sjølv velje kva for ein lege du vil ha som fastlege, men legen må ha ledig kapasitet og vere med i fastlegeordninga. Du kan velje ein fastlege i ein annan kommune enn den du bur i,</a:t>
            </a:r>
            <a:r>
              <a:rPr lang="nn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så det </a:t>
            </a:r>
            <a:r>
              <a:rPr lang="nn-NO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ikke</a:t>
            </a:r>
            <a:r>
              <a:rPr lang="nn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et krav at </a:t>
            </a:r>
            <a:r>
              <a:rPr lang="nn-NO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adressen</a:t>
            </a:r>
            <a:r>
              <a:rPr lang="nn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må </a:t>
            </a:r>
            <a:r>
              <a:rPr lang="nn-NO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endres</a:t>
            </a:r>
            <a:r>
              <a:rPr lang="nn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i folkeregisteret. 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196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F4819A-F6C6-4A07-88EB-576064C47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044CB60-FF9B-4B2A-9722-C3B839913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16567A-E8C8-4E4F-9841-2D149D40B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13.08.2023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20FE652-C92D-43CB-B8A2-667B2660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83C7D55-38D8-489F-95E2-79C27339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184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273B9B-75B4-4389-A32A-241966EF4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CF773FE-D9AB-4EE2-BCCC-E34020CED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1510EF-BE25-4090-8E02-497A4F2C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13.08.2023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F60FF4-1B99-4666-B76C-5519D5D90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BE0F71E-D6F6-48B5-87CF-00BB8EEE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548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FB2596B-47F7-4260-833E-503840CEB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2F2D817-A96C-4B49-8E82-21D979549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A19F945-BC27-45E0-B6B7-80479309E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13.08.2023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3FD4DD1-46A1-457E-810E-4F66F02B6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7FC350A-5457-49A2-AFA2-94FD3AD4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171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ide - Fargebakgrunn">
    <p:bg>
      <p:bgPr>
        <a:solidFill>
          <a:srgbClr val="D7D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086386" y="3559773"/>
            <a:ext cx="8287975" cy="52361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cap="all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b-NO" dirty="0"/>
              <a:t>STOR OVERSKRIFT</a:t>
            </a:r>
          </a:p>
        </p:txBody>
      </p:sp>
      <p:pic>
        <p:nvPicPr>
          <p:cNvPr id="5" name="Bilde 4" descr="L SRkrull_del_pp_9C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8784" cy="1310640"/>
          </a:xfrm>
          <a:prstGeom prst="rect">
            <a:avLst/>
          </a:prstGeom>
        </p:spPr>
      </p:pic>
      <p:pic>
        <p:nvPicPr>
          <p:cNvPr id="7" name="Bilde 6" descr="Bykle kommune_ori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3" y="2154381"/>
            <a:ext cx="5760640" cy="9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4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15414" y="1487283"/>
            <a:ext cx="10413061" cy="4334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cap="all">
                <a:latin typeface="Arial"/>
                <a:cs typeface="Arial"/>
              </a:defRPr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14919" y="1890904"/>
            <a:ext cx="10413555" cy="434640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9" name="Bilde 8" descr="L SRkrull_del_pp_9C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8784" cy="1310640"/>
          </a:xfrm>
          <a:prstGeom prst="rect">
            <a:avLst/>
          </a:prstGeom>
        </p:spPr>
      </p:pic>
      <p:pic>
        <p:nvPicPr>
          <p:cNvPr id="7" name="Bilde 6" descr="Bykle kommune_ori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53" y="365387"/>
            <a:ext cx="2853120" cy="4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4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728C66-1322-4AB3-BF8A-5BA38F68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7A7EEF-0AAA-4B28-B277-D60E4F35F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750102-6A75-46C2-8E60-8D25B382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13.08.2023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6F81B25-A6FF-46B8-9E38-CD6FEE0E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130C786-6C49-4CA6-8B7F-C8B8D2D8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588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DB3A9B-0CDB-48AD-8EE7-0239AB75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9D2A9EA-B56E-4852-B19C-A1A3D617F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C2E155E-12F3-40CD-88BA-47E3ED3B6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13.08.2023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A84257E-DF01-4DCC-8860-FF6775B6C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700DFC-F3B4-4C52-9992-6864B1696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372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4CDB44-EA38-43C7-B590-55A727A91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7A9B79-97EA-49AE-A54E-09FB4C801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3046337-4420-4126-BD3D-45873331B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A2D7F4F-2BD6-410B-9582-8465FBC1F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13.08.2023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643698A-8397-426F-A408-BAF3B64E4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31796DA-59FF-4734-829B-809FA8D3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301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DA773B-856F-4BB5-A40E-72191643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F1B8CA-0843-42DC-B6F7-5C6E2B62F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6781757-4ABA-47EE-A5A7-7118000F7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3B5AA55-B7D1-4411-AA35-CCA3F0518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687BB89-BE48-4C2E-B59C-B1A439CDD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D425021-2014-4D58-B8E5-84AAD958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13.08.2023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D4B7265-04D4-4280-BB96-B32B038E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A3422A5-8DFC-4627-8FC7-839CE2FE0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211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426CFD-2776-4A07-91C6-C5AAAEAE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E246625-67E3-40AB-9513-158B9B754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13.08.2023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535A58F-898C-4F7F-825F-86965DCA9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EAB29C8-9424-434B-B38E-2DB90B1D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436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27A6B1A-4DA3-4E3E-8534-B6DC3800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13.08.2023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7868FB8-198D-4485-898B-53FF44CF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54D2CD0-24D5-41C9-A4C0-FC2B6DC4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872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B99447-7B88-407F-AE00-5B31979EE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ABA4A9-2F22-4A7B-BEC2-F13A49F84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135164-916E-4E9B-8CFE-2D895E7B8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5F13966-F971-49E3-8E14-465F3BA56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13.08.2023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9685FEF-B770-45E3-B001-096B43FD9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8CCE2F5-7A95-4366-8749-B1FE25BB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185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26600E-3B8D-497A-B41B-62261DD1C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1D1B2E5-222E-4125-9CFA-70B1317E8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859683F-419C-4FB8-A0F4-9E801EF70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37B3F38-920F-457D-82B0-EFFCA218F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13.08.2023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6484CBB-1B45-4D4A-883A-5771E8B26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191CD4B-289F-4AA0-9B24-AC1C95E04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89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9FC5474-8D04-4736-A724-B4244ADE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1335196-BFD1-4C85-AE7B-52589E868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159389-2C68-468A-A8CA-9645905EB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5FE83-39A8-4913-B840-05AA5AEC1512}" type="datetimeFigureOut">
              <a:rPr lang="nb-NO" smtClean="0"/>
              <a:t>13.08.2023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A0C143-AFC7-478C-A7D3-F10BD4B55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5CD826-71D2-431A-AAF3-BA7392857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310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hybel@hovdenskigymnas.n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ia.gripsgard.mosnesset@setesdal.vgs.no" TargetMode="External"/><Relationship Id="rId2" Type="http://schemas.openxmlformats.org/officeDocument/2006/relationships/hyperlink" Target="mailto:berit.folleras@setesdal.vgs.n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530BC03-A526-47BD-A5D0-489CD9A96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sz="4100">
                <a:solidFill>
                  <a:srgbClr val="FFFFFF"/>
                </a:solidFill>
              </a:rPr>
              <a:t>Setesdal vidaregåande skule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BC8A0A-F806-4436-8EAB-EF1E3F0E2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b="1" dirty="0"/>
              <a:t>Tre avdelinger:</a:t>
            </a:r>
          </a:p>
          <a:p>
            <a:r>
              <a:rPr lang="nb-NO" dirty="0"/>
              <a:t>Hornnes</a:t>
            </a:r>
          </a:p>
          <a:p>
            <a:r>
              <a:rPr lang="nb-NO" dirty="0"/>
              <a:t>Valle </a:t>
            </a:r>
          </a:p>
          <a:p>
            <a:r>
              <a:rPr lang="nb-NO" dirty="0"/>
              <a:t>Hovden</a:t>
            </a:r>
          </a:p>
          <a:p>
            <a:pPr marL="0" indent="0">
              <a:buNone/>
            </a:pPr>
            <a:r>
              <a:rPr lang="nb-NO" b="1" dirty="0"/>
              <a:t>Rektor</a:t>
            </a:r>
            <a:r>
              <a:rPr lang="nb-NO" dirty="0"/>
              <a:t>: Jens Petter Røed</a:t>
            </a:r>
          </a:p>
          <a:p>
            <a:pPr marL="0" indent="0">
              <a:buNone/>
            </a:pPr>
            <a:r>
              <a:rPr lang="nb-NO" b="1" dirty="0"/>
              <a:t>Avdelingsleder Hovden: </a:t>
            </a:r>
            <a:r>
              <a:rPr lang="nb-NO" dirty="0"/>
              <a:t>Berit Follerås</a:t>
            </a:r>
          </a:p>
          <a:p>
            <a:pPr marL="0" indent="0">
              <a:buNone/>
            </a:pPr>
            <a:r>
              <a:rPr lang="nb-NO" b="1" dirty="0"/>
              <a:t>Daglig leder Hovden Skigymnas: </a:t>
            </a:r>
            <a:r>
              <a:rPr lang="nb-NO" dirty="0"/>
              <a:t>Micke Pålsson</a:t>
            </a:r>
          </a:p>
          <a:p>
            <a:pPr marL="0" indent="0">
              <a:buNone/>
            </a:pPr>
            <a:r>
              <a:rPr lang="nb-NO" b="1" dirty="0"/>
              <a:t>Styreleder Hovden Skigymnas: </a:t>
            </a:r>
            <a:r>
              <a:rPr lang="nb-NO" dirty="0"/>
              <a:t>Arild </a:t>
            </a:r>
            <a:r>
              <a:rPr lang="nb-NO" dirty="0" err="1"/>
              <a:t>Eielsen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156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68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70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24717090-8E1B-4004-A922-A7391D6B9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pPr algn="ctr"/>
            <a:r>
              <a:rPr lang="nb-NO" sz="4000" b="1" dirty="0"/>
              <a:t>Pedagogiske plattformer: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FFA52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 descr="Et bilde som inneholder tegning&#10;&#10;Automatisk generert beskrivelse">
            <a:extLst>
              <a:ext uri="{FF2B5EF4-FFF2-40B4-BE49-F238E27FC236}">
                <a16:creationId xmlns:a16="http://schemas.microsoft.com/office/drawing/2014/main" id="{9DFF5E28-6207-43EC-8162-4BAA49B4E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4" y="2377350"/>
            <a:ext cx="3005161" cy="1616990"/>
          </a:xfrm>
          <a:prstGeom prst="rect">
            <a:avLst/>
          </a:prstGeom>
          <a:ln w="12700">
            <a:noFill/>
          </a:ln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0B6E0B-3352-40D6-AB9F-73121E99C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031" y="1752600"/>
            <a:ext cx="5583270" cy="4682014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FFA52D"/>
              </a:buClr>
              <a:buNone/>
            </a:pPr>
            <a:r>
              <a:rPr lang="nb-NO" sz="2400" b="1" dirty="0" err="1"/>
              <a:t>Its</a:t>
            </a:r>
            <a:r>
              <a:rPr lang="nb-NO" sz="2400" b="1" dirty="0"/>
              <a:t> Learning:</a:t>
            </a:r>
          </a:p>
          <a:p>
            <a:pPr>
              <a:buClr>
                <a:srgbClr val="FFA52D"/>
              </a:buClr>
            </a:pPr>
            <a:r>
              <a:rPr lang="nb-NO" sz="2400" dirty="0"/>
              <a:t>Ukeplaner, prøveplaner og andre oversikter</a:t>
            </a:r>
          </a:p>
          <a:p>
            <a:pPr>
              <a:buClr>
                <a:srgbClr val="FFA52D"/>
              </a:buClr>
            </a:pPr>
            <a:r>
              <a:rPr lang="nb-NO" sz="2400" dirty="0"/>
              <a:t>Faglige opplegg og ressurser til bruk i undervisningen</a:t>
            </a:r>
          </a:p>
          <a:p>
            <a:pPr marL="0" indent="0">
              <a:buClr>
                <a:srgbClr val="FFA52D"/>
              </a:buClr>
              <a:buNone/>
            </a:pPr>
            <a:endParaRPr lang="nb-NO" sz="2400" b="1"/>
          </a:p>
          <a:p>
            <a:pPr marL="0" indent="0">
              <a:buClr>
                <a:srgbClr val="FFA52D"/>
              </a:buClr>
              <a:buNone/>
            </a:pPr>
            <a:r>
              <a:rPr lang="nb-NO" sz="2400" b="1"/>
              <a:t>Visma </a:t>
            </a:r>
            <a:r>
              <a:rPr lang="nb-NO" sz="2400" b="1" dirty="0" err="1"/>
              <a:t>InSchool</a:t>
            </a:r>
            <a:r>
              <a:rPr lang="nb-NO" sz="2400" b="1" dirty="0"/>
              <a:t>:</a:t>
            </a:r>
          </a:p>
          <a:p>
            <a:pPr>
              <a:buClr>
                <a:srgbClr val="FFA52D"/>
              </a:buClr>
            </a:pPr>
            <a:r>
              <a:rPr lang="nb-NO" sz="2400" dirty="0"/>
              <a:t>Fravær</a:t>
            </a:r>
          </a:p>
          <a:p>
            <a:pPr>
              <a:buClr>
                <a:srgbClr val="FFA52D"/>
              </a:buClr>
            </a:pPr>
            <a:r>
              <a:rPr lang="nb-NO" sz="2400" dirty="0"/>
              <a:t>Anmerkninger</a:t>
            </a:r>
          </a:p>
          <a:p>
            <a:pPr>
              <a:buClr>
                <a:srgbClr val="FFA52D"/>
              </a:buClr>
            </a:pPr>
            <a:r>
              <a:rPr lang="nb-NO" sz="2400" dirty="0"/>
              <a:t>Vurderinger/karakterer</a:t>
            </a:r>
          </a:p>
          <a:p>
            <a:pPr marL="0" indent="0">
              <a:buClr>
                <a:srgbClr val="FFA52D"/>
              </a:buClr>
              <a:buNone/>
            </a:pPr>
            <a:endParaRPr lang="nb-NO" sz="1800" b="1" dirty="0"/>
          </a:p>
        </p:txBody>
      </p:sp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192B5A05-4E00-47A1-883D-1128DC629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749" y="4283823"/>
            <a:ext cx="272453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88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131A70-69DA-4164-8144-90957062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sz="4100" b="1">
                <a:solidFill>
                  <a:srgbClr val="FFFFFF"/>
                </a:solidFill>
              </a:rPr>
              <a:t>Bøker og skolemateriell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919AB2-FDC3-4A43-BE9C-148B228A3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b-NO" dirty="0"/>
              <a:t>Alle trinn - Bøker og digitale ressurser</a:t>
            </a:r>
          </a:p>
          <a:p>
            <a:r>
              <a:rPr lang="nb-NO" dirty="0"/>
              <a:t>Skole-PC:  Leies av Agder Fylkeskommune med ett avdrag hvert år i 3 år – finansieres med utstyrsstipend fra Lånekassen – </a:t>
            </a:r>
          </a:p>
          <a:p>
            <a:pPr marL="0" indent="0">
              <a:buNone/>
            </a:pPr>
            <a:r>
              <a:rPr lang="nb-NO" dirty="0"/>
              <a:t>	kr 1 196,- per år</a:t>
            </a:r>
          </a:p>
          <a:p>
            <a:r>
              <a:rPr lang="nb-NO" dirty="0"/>
              <a:t>Ang. utstyrsstipend. Elever på toppidrett må huske at de går på studiespesialisering med toppidrett. Her må også idrett skrives inn i søknaden. Dette gir litt høyere sats.</a:t>
            </a:r>
          </a:p>
          <a:p>
            <a:r>
              <a:rPr lang="nb-NO" dirty="0"/>
              <a:t>All nødvendig programvare inkludert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8329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Informasjon </a:t>
            </a:r>
            <a:r>
              <a:rPr lang="nb-NO" dirty="0" err="1"/>
              <a:t>frå</a:t>
            </a:r>
            <a:r>
              <a:rPr lang="nb-NO" dirty="0"/>
              <a:t> </a:t>
            </a:r>
            <a:r>
              <a:rPr lang="nb-NO" dirty="0" err="1"/>
              <a:t>helsetenesta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1025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/>
              <a:t>Legetenesta</a:t>
            </a:r>
            <a:r>
              <a:rPr lang="nb-NO" dirty="0"/>
              <a:t>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Helsehus på Hovden, </a:t>
            </a:r>
            <a:r>
              <a:rPr lang="nb-NO" dirty="0" err="1"/>
              <a:t>ope</a:t>
            </a:r>
            <a:r>
              <a:rPr lang="nb-NO" dirty="0"/>
              <a:t> </a:t>
            </a:r>
            <a:r>
              <a:rPr lang="nb-NO" dirty="0" err="1"/>
              <a:t>måndag</a:t>
            </a:r>
            <a:r>
              <a:rPr lang="nb-NO" dirty="0"/>
              <a:t>-fredag 08:00-15:00</a:t>
            </a:r>
          </a:p>
          <a:p>
            <a:endParaRPr lang="nb-NO" dirty="0"/>
          </a:p>
          <a:p>
            <a:r>
              <a:rPr lang="nb-NO" dirty="0"/>
              <a:t>Fastleger</a:t>
            </a:r>
          </a:p>
          <a:p>
            <a:endParaRPr lang="nb-NO" dirty="0"/>
          </a:p>
          <a:p>
            <a:r>
              <a:rPr lang="nb-NO" dirty="0" err="1"/>
              <a:t>Elevar</a:t>
            </a:r>
            <a:r>
              <a:rPr lang="nb-NO" dirty="0"/>
              <a:t> har rett på akutt legehjelp</a:t>
            </a:r>
          </a:p>
          <a:p>
            <a:endParaRPr lang="nb-NO" dirty="0"/>
          </a:p>
          <a:p>
            <a:r>
              <a:rPr lang="nb-NO" dirty="0"/>
              <a:t>Legevakt 116117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264" y="3212976"/>
            <a:ext cx="4065380" cy="271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272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Psykisk helse og rus: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Psykolog </a:t>
            </a:r>
          </a:p>
          <a:p>
            <a:endParaRPr lang="nb-NO" dirty="0"/>
          </a:p>
          <a:p>
            <a:r>
              <a:rPr lang="nb-NO" dirty="0"/>
              <a:t>Psykiatrisk sjukepleiar</a:t>
            </a:r>
          </a:p>
          <a:p>
            <a:endParaRPr lang="nb-NO" dirty="0"/>
          </a:p>
          <a:p>
            <a:r>
              <a:rPr lang="nb-NO" dirty="0"/>
              <a:t>Ruskonsulent </a:t>
            </a:r>
          </a:p>
          <a:p>
            <a:endParaRPr lang="nb-NO" dirty="0"/>
          </a:p>
          <a:p>
            <a:r>
              <a:rPr lang="nb-NO" dirty="0"/>
              <a:t>Lavterskel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5114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Fysioterapi: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Hovden Helsehus </a:t>
            </a:r>
          </a:p>
          <a:p>
            <a:endParaRPr lang="nb-NO" dirty="0"/>
          </a:p>
          <a:p>
            <a:r>
              <a:rPr lang="nb-NO" dirty="0"/>
              <a:t>Samarbeider med </a:t>
            </a:r>
            <a:r>
              <a:rPr lang="nb-NO" dirty="0" err="1"/>
              <a:t>skulen</a:t>
            </a:r>
            <a:r>
              <a:rPr lang="nb-NO" dirty="0"/>
              <a:t> og </a:t>
            </a:r>
            <a:r>
              <a:rPr lang="nb-NO" dirty="0" err="1"/>
              <a:t>dei</a:t>
            </a:r>
            <a:r>
              <a:rPr lang="nb-NO" dirty="0"/>
              <a:t> ulike </a:t>
            </a:r>
            <a:r>
              <a:rPr lang="nb-NO" dirty="0" err="1"/>
              <a:t>trenarane</a:t>
            </a:r>
            <a:endParaRPr lang="nb-NO" dirty="0"/>
          </a:p>
          <a:p>
            <a:endParaRPr lang="nb-NO" dirty="0"/>
          </a:p>
          <a:p>
            <a:r>
              <a:rPr lang="nb-NO" dirty="0"/>
              <a:t>Individuell oppfølging ved behov</a:t>
            </a:r>
          </a:p>
        </p:txBody>
      </p:sp>
    </p:spTree>
    <p:extLst>
      <p:ext uri="{BB962C8B-B14F-4D97-AF65-F5344CB8AC3E}">
        <p14:creationId xmlns:p14="http://schemas.microsoft.com/office/powerpoint/2010/main" val="3801248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/>
              <a:t>Skulehelsetenesta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 dirty="0"/>
          </a:p>
          <a:p>
            <a:r>
              <a:rPr lang="nb-NO" dirty="0" err="1"/>
              <a:t>Helsesjukepleiar</a:t>
            </a:r>
            <a:r>
              <a:rPr lang="nb-NO" dirty="0"/>
              <a:t> Ingrid Bjønnes</a:t>
            </a:r>
          </a:p>
          <a:p>
            <a:endParaRPr lang="nb-NO" dirty="0"/>
          </a:p>
          <a:p>
            <a:r>
              <a:rPr lang="nb-NO" dirty="0" err="1"/>
              <a:t>Tilstades</a:t>
            </a:r>
            <a:r>
              <a:rPr lang="nb-NO" dirty="0"/>
              <a:t> på </a:t>
            </a:r>
            <a:r>
              <a:rPr lang="nb-NO" dirty="0" err="1"/>
              <a:t>skulen</a:t>
            </a:r>
            <a:r>
              <a:rPr lang="nb-NO" dirty="0"/>
              <a:t> </a:t>
            </a:r>
            <a:r>
              <a:rPr lang="nb-NO" dirty="0" err="1"/>
              <a:t>ein</a:t>
            </a:r>
            <a:r>
              <a:rPr lang="nb-NO" dirty="0"/>
              <a:t> dag per veke</a:t>
            </a:r>
          </a:p>
          <a:p>
            <a:endParaRPr lang="nb-NO" dirty="0"/>
          </a:p>
          <a:p>
            <a:r>
              <a:rPr lang="nb-NO" dirty="0"/>
              <a:t>Helsestasjon for ungdom kvar veke</a:t>
            </a:r>
          </a:p>
          <a:p>
            <a:endParaRPr lang="nb-NO" dirty="0"/>
          </a:p>
          <a:p>
            <a:r>
              <a:rPr lang="nb-NO" dirty="0"/>
              <a:t>Lavterskel</a:t>
            </a:r>
          </a:p>
          <a:p>
            <a:endParaRPr lang="nb-NO" dirty="0"/>
          </a:p>
          <a:p>
            <a:r>
              <a:rPr lang="nb-NO" dirty="0"/>
              <a:t>Individuell oppfølging ved behov </a:t>
            </a:r>
          </a:p>
          <a:p>
            <a:endParaRPr lang="nb-NO" dirty="0"/>
          </a:p>
          <a:p>
            <a:r>
              <a:rPr lang="nb-NO" dirty="0"/>
              <a:t>Tett samarbeid med </a:t>
            </a:r>
            <a:r>
              <a:rPr lang="nb-NO" dirty="0" err="1"/>
              <a:t>rådgjevar</a:t>
            </a:r>
            <a:r>
              <a:rPr lang="nb-NO" dirty="0"/>
              <a:t> ev. </a:t>
            </a:r>
            <a:r>
              <a:rPr lang="nb-NO" dirty="0" err="1"/>
              <a:t>kontaklærar</a:t>
            </a:r>
            <a:r>
              <a:rPr lang="nb-NO" dirty="0"/>
              <a:t> og trenere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11" y="2996952"/>
            <a:ext cx="3167844" cy="21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49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/>
              <a:t>Fråvær</a:t>
            </a:r>
            <a:r>
              <a:rPr lang="nb-NO" dirty="0"/>
              <a:t> og legeerklæring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Eleven har krav på legetilsyn ved akutt sykdom, dersom helsehjelpa er </a:t>
            </a:r>
            <a:r>
              <a:rPr lang="nb-NO" dirty="0" err="1"/>
              <a:t>påtrengande</a:t>
            </a:r>
            <a:r>
              <a:rPr lang="nb-NO" dirty="0"/>
              <a:t> nødvendig (jfr. Helsepersonelloven§7).</a:t>
            </a:r>
          </a:p>
          <a:p>
            <a:endParaRPr lang="nb-NO" dirty="0"/>
          </a:p>
          <a:p>
            <a:r>
              <a:rPr lang="nb-NO" dirty="0"/>
              <a:t>Tilstand som </a:t>
            </a:r>
            <a:r>
              <a:rPr lang="nb-NO" dirty="0" err="1"/>
              <a:t>ikkje</a:t>
            </a:r>
            <a:r>
              <a:rPr lang="nb-NO" dirty="0"/>
              <a:t> krever umiddelbar undersøking og behandling blir </a:t>
            </a:r>
            <a:r>
              <a:rPr lang="nb-NO" dirty="0" err="1"/>
              <a:t>ikkje</a:t>
            </a:r>
            <a:r>
              <a:rPr lang="nb-NO" dirty="0"/>
              <a:t> prioritert og vil </a:t>
            </a:r>
            <a:r>
              <a:rPr lang="nb-NO" dirty="0" err="1"/>
              <a:t>oftast</a:t>
            </a:r>
            <a:r>
              <a:rPr lang="nb-NO" dirty="0"/>
              <a:t> bli avvist ved forespørsel om hastetime. </a:t>
            </a:r>
          </a:p>
          <a:p>
            <a:endParaRPr lang="nb-NO" dirty="0"/>
          </a:p>
          <a:p>
            <a:r>
              <a:rPr lang="nb-NO" dirty="0"/>
              <a:t>Tilstander der behov kun er dokumentasjon av </a:t>
            </a:r>
            <a:r>
              <a:rPr lang="nb-NO" dirty="0" err="1"/>
              <a:t>skulefråvær</a:t>
            </a:r>
            <a:r>
              <a:rPr lang="nb-NO" dirty="0"/>
              <a:t>, vil </a:t>
            </a:r>
            <a:r>
              <a:rPr lang="nb-NO" dirty="0" err="1"/>
              <a:t>difor</a:t>
            </a:r>
            <a:r>
              <a:rPr lang="nb-NO" dirty="0"/>
              <a:t> </a:t>
            </a:r>
            <a:r>
              <a:rPr lang="nb-NO" dirty="0" err="1"/>
              <a:t>ikkje</a:t>
            </a:r>
            <a:r>
              <a:rPr lang="nb-NO" dirty="0"/>
              <a:t> falle inn under legen si plikt til å yte </a:t>
            </a:r>
            <a:r>
              <a:rPr lang="nb-NO" dirty="0" err="1"/>
              <a:t>øyeblikkeleg</a:t>
            </a:r>
            <a:r>
              <a:rPr lang="nb-NO" dirty="0"/>
              <a:t> hjelp.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8520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Plikta til å yte helsehjelp </a:t>
            </a:r>
            <a:r>
              <a:rPr lang="nb-NO" dirty="0" err="1"/>
              <a:t>omfattar</a:t>
            </a:r>
            <a:r>
              <a:rPr lang="nb-NO" dirty="0"/>
              <a:t> i utgangspunktet </a:t>
            </a:r>
            <a:r>
              <a:rPr lang="nb-NO" dirty="0" err="1"/>
              <a:t>dei</a:t>
            </a:r>
            <a:r>
              <a:rPr lang="nb-NO" dirty="0"/>
              <a:t> pasienter som står på fastlegen si liste. </a:t>
            </a:r>
          </a:p>
          <a:p>
            <a:endParaRPr lang="nb-NO" dirty="0"/>
          </a:p>
          <a:p>
            <a:r>
              <a:rPr lang="nb-NO" dirty="0"/>
              <a:t>Dette kan medføre </a:t>
            </a:r>
            <a:r>
              <a:rPr lang="nb-NO" dirty="0" err="1"/>
              <a:t>urimeleg</a:t>
            </a:r>
            <a:r>
              <a:rPr lang="nb-NO" dirty="0"/>
              <a:t> forskjellsbehandling for elever som </a:t>
            </a:r>
            <a:r>
              <a:rPr lang="nb-NO" dirty="0" err="1"/>
              <a:t>ikkje</a:t>
            </a:r>
            <a:r>
              <a:rPr lang="nb-NO" dirty="0"/>
              <a:t> har bytt fastlege. </a:t>
            </a:r>
          </a:p>
          <a:p>
            <a:endParaRPr lang="nb-NO" dirty="0"/>
          </a:p>
          <a:p>
            <a:r>
              <a:rPr lang="nb-NO" b="1" dirty="0"/>
              <a:t>Det oppfordras til å bytte fastlege.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933057"/>
            <a:ext cx="3582287" cy="255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354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131A70-69DA-4164-8144-90957062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sz="4100" b="1" dirty="0">
                <a:solidFill>
                  <a:srgbClr val="FFFFFF"/>
                </a:solidFill>
              </a:rPr>
              <a:t>Hovden Skigymnas AS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919AB2-FDC3-4A43-BE9C-148B228A3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b="1" dirty="0"/>
              <a:t>Eierskap:</a:t>
            </a:r>
          </a:p>
          <a:p>
            <a:r>
              <a:rPr lang="nb-NO" dirty="0"/>
              <a:t>Bykle kommune </a:t>
            </a:r>
          </a:p>
          <a:p>
            <a:r>
              <a:rPr lang="nb-NO" dirty="0"/>
              <a:t>Agder og Rogaland Skikrets</a:t>
            </a:r>
          </a:p>
          <a:p>
            <a:r>
              <a:rPr lang="nb-NO" dirty="0"/>
              <a:t>Agder fylkeskommune </a:t>
            </a:r>
          </a:p>
        </p:txBody>
      </p:sp>
    </p:spTree>
    <p:extLst>
      <p:ext uri="{BB962C8B-B14F-4D97-AF65-F5344CB8AC3E}">
        <p14:creationId xmlns:p14="http://schemas.microsoft.com/office/powerpoint/2010/main" val="66414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6E9DDF1-EF3B-4C99-A4B5-3D5B87AE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b="1">
                <a:solidFill>
                  <a:srgbClr val="FFFFFF"/>
                </a:solidFill>
              </a:rPr>
              <a:t>Avdeling Hovden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E94656-57A6-457A-BA95-53F28AAF7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b-NO" u="sng" dirty="0"/>
          </a:p>
          <a:p>
            <a:pPr marL="0" indent="0">
              <a:buNone/>
            </a:pPr>
            <a:r>
              <a:rPr lang="nb-NO" u="sng" dirty="0"/>
              <a:t>Studiespesialisering</a:t>
            </a:r>
          </a:p>
          <a:p>
            <a:r>
              <a:rPr lang="nb-NO" dirty="0"/>
              <a:t>1STA – Beate Brøvig og Geir Tellefsen</a:t>
            </a:r>
          </a:p>
          <a:p>
            <a:r>
              <a:rPr lang="nb-NO" dirty="0"/>
              <a:t>2STA – Thoralf Hildebrandt – 915 51 944</a:t>
            </a:r>
          </a:p>
          <a:p>
            <a:r>
              <a:rPr lang="nb-NO" dirty="0"/>
              <a:t>3STA – </a:t>
            </a:r>
            <a:r>
              <a:rPr lang="nb-NO"/>
              <a:t>Bjarte Haugsgjerd – 992 69 733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0600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7BAB56D-92E8-95C9-656E-B338B4AE1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Hvem er ansatt hvor?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B0810E-67D1-F3AB-D1A5-C6B78A27A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b="1" dirty="0"/>
              <a:t>Ansatte</a:t>
            </a:r>
          </a:p>
          <a:p>
            <a:pPr marL="0" indent="0">
              <a:buNone/>
            </a:pPr>
            <a:r>
              <a:rPr lang="nb-NO" dirty="0" err="1"/>
              <a:t>Lærarane</a:t>
            </a:r>
            <a:r>
              <a:rPr lang="nb-NO" dirty="0"/>
              <a:t> er ansatt på Setesdal </a:t>
            </a:r>
            <a:r>
              <a:rPr lang="nb-NO" dirty="0" err="1"/>
              <a:t>vgs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Gro Gakkestad – Kontor med arbeidsoppgaver både på Setesdal </a:t>
            </a:r>
            <a:r>
              <a:rPr lang="nb-NO" dirty="0" err="1"/>
              <a:t>vgs</a:t>
            </a:r>
            <a:r>
              <a:rPr lang="nb-NO" dirty="0"/>
              <a:t> og HSG</a:t>
            </a:r>
          </a:p>
          <a:p>
            <a:pPr marL="0" indent="0">
              <a:buNone/>
            </a:pPr>
            <a:r>
              <a:rPr lang="nb-NO" dirty="0" err="1"/>
              <a:t>Trenarane</a:t>
            </a:r>
            <a:r>
              <a:rPr lang="nb-NO" dirty="0"/>
              <a:t>/instruktør og hybeltilsyn er ansatt på HSG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5333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0E146E2-B96A-C589-373E-3F38727B3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sz="4100">
                <a:solidFill>
                  <a:srgbClr val="FFFFFF"/>
                </a:solidFill>
              </a:rPr>
              <a:t>Hva gjør skigymnaset?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D5E7E5-EF7D-1EB4-7396-6109A5EC9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b-NO" dirty="0"/>
              <a:t>Har ansvar for trening og oppfølging av det idrettslige opplegget</a:t>
            </a:r>
          </a:p>
          <a:p>
            <a:r>
              <a:rPr lang="nb-NO" dirty="0"/>
              <a:t>Skriver og følger opp kontrakter med utøverne</a:t>
            </a:r>
          </a:p>
          <a:p>
            <a:r>
              <a:rPr lang="nb-NO" dirty="0"/>
              <a:t>Disponerer busser til transport til og fra treninger, samlinger og renn</a:t>
            </a:r>
          </a:p>
          <a:p>
            <a:r>
              <a:rPr lang="nb-NO" dirty="0"/>
              <a:t>Middagsordning mandag – torsdag på Furumo kafé</a:t>
            </a:r>
          </a:p>
          <a:p>
            <a:r>
              <a:rPr lang="nb-NO" dirty="0"/>
              <a:t>Samarbeider med Olympiatoppen Sør</a:t>
            </a:r>
          </a:p>
          <a:p>
            <a:r>
              <a:rPr lang="nb-NO" dirty="0"/>
              <a:t>Har ansvar for driften av hybelbygg</a:t>
            </a:r>
          </a:p>
        </p:txBody>
      </p:sp>
    </p:spTree>
    <p:extLst>
      <p:ext uri="{BB962C8B-B14F-4D97-AF65-F5344CB8AC3E}">
        <p14:creationId xmlns:p14="http://schemas.microsoft.com/office/powerpoint/2010/main" val="3575321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82BA7AB-788D-D818-0E60-B445BF1D0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Hybeltilsyn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054EFE-AFFA-3CB8-1EF7-86224FBB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b-NO" dirty="0"/>
              <a:t>Per Øyvind Asbjørnsen: 99 70 47 72 </a:t>
            </a:r>
          </a:p>
          <a:p>
            <a:r>
              <a:rPr lang="nb-NO" dirty="0"/>
              <a:t>Eva-Lill Hermansen: 94 37 27 63</a:t>
            </a:r>
          </a:p>
          <a:p>
            <a:r>
              <a:rPr lang="nb-NO" dirty="0"/>
              <a:t>Vakttelefon: 47 67 88 17</a:t>
            </a:r>
          </a:p>
          <a:p>
            <a:r>
              <a:rPr lang="nb-NO" dirty="0">
                <a:hlinkClick r:id="rId2"/>
              </a:rPr>
              <a:t>hybel@hovdenskigymnas.no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0564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A061F3B-091E-5BFF-73CE-BC3949F8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sz="2800">
                <a:solidFill>
                  <a:srgbClr val="FFFFFF"/>
                </a:solidFill>
              </a:rPr>
              <a:t>Foreldrekonferanser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419B64-2E3E-1E51-B60F-47E5D95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b-NO" dirty="0"/>
              <a:t>Lørdag 14. oktober</a:t>
            </a:r>
          </a:p>
          <a:p>
            <a:r>
              <a:rPr lang="nb-NO" dirty="0"/>
              <a:t>Konferanser med trenere, kontaktlærere, faglærere og hybeltilsyn</a:t>
            </a:r>
          </a:p>
          <a:p>
            <a:r>
              <a:rPr lang="nb-NO" dirty="0"/>
              <a:t>Informasjon om påmelding til konferanser kommer i september</a:t>
            </a:r>
          </a:p>
        </p:txBody>
      </p:sp>
    </p:spTree>
    <p:extLst>
      <p:ext uri="{BB962C8B-B14F-4D97-AF65-F5344CB8AC3E}">
        <p14:creationId xmlns:p14="http://schemas.microsoft.com/office/powerpoint/2010/main" val="257057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E0E10E5B-6878-4AE3-8AA4-34F8C52EA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4D7444E-8572-6DFD-CB75-0984238C7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1C89D56-574B-DBE6-E414-A886D4CD9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6808B29-2E24-7E95-6543-9B0B82179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627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A9765D6A-062B-4B2C-B2DF-61B277BD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sz="3100" b="1">
                <a:solidFill>
                  <a:srgbClr val="FFFFFF"/>
                </a:solidFill>
              </a:rPr>
              <a:t>Rådgivertjenesten: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5922AB7-FFB5-4FBA-A666-1EAD37BF1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b-NO" dirty="0"/>
              <a:t>Berit Follerås og Mia Gripsgård Mosnesset</a:t>
            </a:r>
          </a:p>
          <a:p>
            <a:r>
              <a:rPr lang="nb-NO" dirty="0"/>
              <a:t>Mail: </a:t>
            </a:r>
            <a:r>
              <a:rPr lang="nb-NO" dirty="0">
                <a:hlinkClick r:id="rId2"/>
              </a:rPr>
              <a:t>berit.folleras@setesdal.vgs.no</a:t>
            </a:r>
            <a:endParaRPr lang="nb-NO" dirty="0"/>
          </a:p>
          <a:p>
            <a:pPr marL="0" indent="0">
              <a:buNone/>
            </a:pPr>
            <a:r>
              <a:rPr lang="nb-NO" dirty="0">
                <a:hlinkClick r:id="rId3"/>
              </a:rPr>
              <a:t>mia.gripsgard.mosnesset@setesdal.vgs.no</a:t>
            </a:r>
            <a:r>
              <a:rPr lang="nb-NO" dirty="0"/>
              <a:t> </a:t>
            </a:r>
          </a:p>
          <a:p>
            <a:r>
              <a:rPr lang="nb-NO" dirty="0" err="1"/>
              <a:t>Tlf</a:t>
            </a:r>
            <a:r>
              <a:rPr lang="nb-NO" dirty="0"/>
              <a:t>: Berit 91 19 16 72</a:t>
            </a:r>
          </a:p>
          <a:p>
            <a:r>
              <a:rPr lang="nb-NO" b="1" dirty="0" err="1"/>
              <a:t>Sosialpedagogisk</a:t>
            </a:r>
            <a:r>
              <a:rPr lang="nb-NO" b="1" dirty="0"/>
              <a:t> rådgiver </a:t>
            </a:r>
            <a:r>
              <a:rPr lang="nb-NO" dirty="0"/>
              <a:t>– </a:t>
            </a:r>
            <a:r>
              <a:rPr lang="nb-NO" b="1" dirty="0"/>
              <a:t>kartlegger behov </a:t>
            </a:r>
            <a:r>
              <a:rPr lang="nb-NO" dirty="0"/>
              <a:t>og er </a:t>
            </a:r>
            <a:r>
              <a:rPr lang="nb-NO" b="1" dirty="0"/>
              <a:t>bindeledd</a:t>
            </a:r>
            <a:r>
              <a:rPr lang="nb-NO" dirty="0"/>
              <a:t> mellom skole og pedagogisk-psykologisk  tjeneste (PPT-Agder) og kommunalt helsevesen - Berit</a:t>
            </a:r>
          </a:p>
          <a:p>
            <a:r>
              <a:rPr lang="nb-NO" b="1" dirty="0"/>
              <a:t>Utdannings- og karriereveileder - </a:t>
            </a:r>
            <a:r>
              <a:rPr lang="nb-NO" dirty="0"/>
              <a:t>Mia</a:t>
            </a:r>
          </a:p>
        </p:txBody>
      </p:sp>
    </p:spTree>
    <p:extLst>
      <p:ext uri="{BB962C8B-B14F-4D97-AF65-F5344CB8AC3E}">
        <p14:creationId xmlns:p14="http://schemas.microsoft.com/office/powerpoint/2010/main" val="113820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ADD0F99-C881-4AA7-9132-FEDD293E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sz="2800" b="1">
                <a:solidFill>
                  <a:srgbClr val="FFFFFF"/>
                </a:solidFill>
              </a:rPr>
              <a:t>Studiespesialisering på avd. Hovden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5E0DED-105D-454C-B828-D24636E5E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b-NO" dirty="0"/>
              <a:t>VG1 likt for alle, men:</a:t>
            </a:r>
          </a:p>
          <a:p>
            <a:pPr>
              <a:buFont typeface="Arial" pitchFamily="34" charset="0"/>
              <a:buChar char="•"/>
            </a:pPr>
            <a:r>
              <a:rPr lang="nb-NO" dirty="0"/>
              <a:t>Matematikk 1P(</a:t>
            </a:r>
            <a:r>
              <a:rPr lang="nb-NO" dirty="0" err="1"/>
              <a:t>raktisk</a:t>
            </a:r>
            <a:r>
              <a:rPr lang="nb-NO" dirty="0"/>
              <a:t>) eller 1T(</a:t>
            </a:r>
            <a:r>
              <a:rPr lang="nb-NO" dirty="0" err="1"/>
              <a:t>eoretisk</a:t>
            </a:r>
            <a:r>
              <a:rPr lang="nb-NO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nb-NO" dirty="0"/>
              <a:t>Tysk 1 eller 2 avhengig av om du har hatt tysk i 10. klasse eller ikke</a:t>
            </a:r>
          </a:p>
          <a:p>
            <a:pPr>
              <a:buFont typeface="Arial" pitchFamily="34" charset="0"/>
              <a:buChar char="•"/>
            </a:pPr>
            <a:r>
              <a:rPr lang="nb-NO" dirty="0"/>
              <a:t>Fordypning i norsk eller engelsk – 3 år med tysk</a:t>
            </a:r>
          </a:p>
        </p:txBody>
      </p:sp>
    </p:spTree>
    <p:extLst>
      <p:ext uri="{BB962C8B-B14F-4D97-AF65-F5344CB8AC3E}">
        <p14:creationId xmlns:p14="http://schemas.microsoft.com/office/powerpoint/2010/main" val="88204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8362E25-0F16-43BA-B0A0-6620E3193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sz="3400" b="1">
                <a:solidFill>
                  <a:srgbClr val="FFFFFF"/>
                </a:solidFill>
              </a:rPr>
              <a:t>Valg av programområde i Vg2 og Vg3:</a:t>
            </a:r>
          </a:p>
        </p:txBody>
      </p:sp>
      <p:sp>
        <p:nvSpPr>
          <p:cNvPr id="24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D8A42E-154F-47BB-A517-B298D9C20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2600" b="1" dirty="0"/>
              <a:t>Fordypning i to fag innenfor samme programområde. </a:t>
            </a:r>
          </a:p>
          <a:p>
            <a:pPr marL="0" indent="0">
              <a:buNone/>
            </a:pPr>
            <a:r>
              <a:rPr lang="nb-NO" sz="2600" dirty="0"/>
              <a:t>2 programområder å velge mellom:</a:t>
            </a:r>
          </a:p>
          <a:p>
            <a:r>
              <a:rPr lang="nb-NO" sz="2600" b="1" dirty="0"/>
              <a:t>Realfag</a:t>
            </a:r>
            <a:r>
              <a:rPr lang="nb-NO" sz="2600" dirty="0"/>
              <a:t> og </a:t>
            </a:r>
            <a:r>
              <a:rPr lang="nb-NO" sz="2600" b="1" dirty="0"/>
              <a:t>Språk, samfunnsfag og økonomi</a:t>
            </a:r>
          </a:p>
          <a:p>
            <a:pPr marL="0" indent="0">
              <a:buNone/>
            </a:pPr>
            <a:r>
              <a:rPr lang="nb-NO" sz="2600" b="1" dirty="0"/>
              <a:t>VG2: </a:t>
            </a:r>
          </a:p>
          <a:p>
            <a:pPr>
              <a:buFont typeface="Arial" pitchFamily="34" charset="0"/>
              <a:buChar char="•"/>
            </a:pPr>
            <a:r>
              <a:rPr lang="nb-NO" sz="2600" b="1" dirty="0"/>
              <a:t>Realfag</a:t>
            </a:r>
            <a:r>
              <a:rPr lang="nb-NO" sz="2600" dirty="0"/>
              <a:t> (Matte R1, Fysikk 1, Biologi 1)</a:t>
            </a:r>
          </a:p>
          <a:p>
            <a:pPr>
              <a:buFont typeface="Arial" pitchFamily="34" charset="0"/>
              <a:buChar char="•"/>
            </a:pPr>
            <a:r>
              <a:rPr lang="nb-NO" sz="2600" b="1" dirty="0"/>
              <a:t>Språk, samfunnsfag og økonomi </a:t>
            </a:r>
            <a:r>
              <a:rPr lang="nb-NO" sz="2600" dirty="0"/>
              <a:t>(Matte 2P, Sosiologi og Økonomistyring)</a:t>
            </a:r>
          </a:p>
          <a:p>
            <a:pPr marL="0" indent="0">
              <a:buNone/>
            </a:pPr>
            <a:r>
              <a:rPr lang="nb-NO" sz="2600" b="1" dirty="0"/>
              <a:t>VG3:</a:t>
            </a:r>
          </a:p>
          <a:p>
            <a:pPr>
              <a:buFont typeface="Arial" pitchFamily="34" charset="0"/>
              <a:buChar char="•"/>
            </a:pPr>
            <a:r>
              <a:rPr lang="nb-NO" sz="2600" b="1" dirty="0"/>
              <a:t>Realfag</a:t>
            </a:r>
            <a:r>
              <a:rPr lang="nb-NO" sz="2600" dirty="0"/>
              <a:t> (Matte R2, Biologi 1)</a:t>
            </a:r>
          </a:p>
          <a:p>
            <a:pPr>
              <a:buFont typeface="Arial" pitchFamily="34" charset="0"/>
              <a:buChar char="•"/>
            </a:pPr>
            <a:r>
              <a:rPr lang="nb-NO" sz="2600" b="1" dirty="0"/>
              <a:t>Språk, samfunnsfag og økonomi </a:t>
            </a:r>
            <a:r>
              <a:rPr lang="nb-NO" sz="2600" dirty="0"/>
              <a:t>(Sosialkunnskap og Økonomi og ledelse)</a:t>
            </a:r>
          </a:p>
        </p:txBody>
      </p:sp>
    </p:spTree>
    <p:extLst>
      <p:ext uri="{BB962C8B-B14F-4D97-AF65-F5344CB8AC3E}">
        <p14:creationId xmlns:p14="http://schemas.microsoft.com/office/powerpoint/2010/main" val="1649716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6D9F850-384B-41DC-B903-2CD57086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I tillegg må elevene ha et 5-timersfag hvert av årene i Vg2 og Vg3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28AB66-6CAF-4392-A8F2-8FD57BD65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b-NO" dirty="0"/>
              <a:t>Idrettselevene har Toppidrett 1, 2 og 3</a:t>
            </a:r>
          </a:p>
          <a:p>
            <a:r>
              <a:rPr lang="nb-NO" dirty="0"/>
              <a:t>Flyt-elevene har Aktivitetslære 1, 2 og 3</a:t>
            </a:r>
          </a:p>
        </p:txBody>
      </p:sp>
    </p:spTree>
    <p:extLst>
      <p:ext uri="{BB962C8B-B14F-4D97-AF65-F5344CB8AC3E}">
        <p14:creationId xmlns:p14="http://schemas.microsoft.com/office/powerpoint/2010/main" val="51245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7EED791-9CC4-4EAB-9FAE-7548AF6CF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b="1">
                <a:solidFill>
                  <a:srgbClr val="FFFFFF"/>
                </a:solidFill>
              </a:rPr>
              <a:t>Fravær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8420FF-6CAC-4F28-8B82-2BF9A94A8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b-NO" dirty="0"/>
              <a:t>Reduserer det </a:t>
            </a:r>
            <a:r>
              <a:rPr lang="nb-NO" b="1" dirty="0"/>
              <a:t>udokumenterte</a:t>
            </a:r>
            <a:r>
              <a:rPr lang="nb-NO" dirty="0"/>
              <a:t> fraværet/skulk</a:t>
            </a:r>
          </a:p>
          <a:p>
            <a:pPr>
              <a:buFontTx/>
              <a:buChar char="-"/>
            </a:pPr>
            <a:r>
              <a:rPr lang="nb-NO" dirty="0"/>
              <a:t>Grense på 10% i hvert fag</a:t>
            </a:r>
          </a:p>
          <a:p>
            <a:pPr>
              <a:buFontTx/>
              <a:buChar char="-"/>
            </a:pPr>
            <a:r>
              <a:rPr lang="nb-NO" dirty="0"/>
              <a:t>Varsling av elev og foresatte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605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8ECC872-5E84-4BC4-94C9-753C46EE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b="1">
                <a:solidFill>
                  <a:srgbClr val="FFFFFF"/>
                </a:solidFill>
              </a:rPr>
              <a:t>10%-regelen gjelder ikke for dokumentert fravær som: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1ADBC8-5CF8-4E0C-AAE2-F1A52E36F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nb-NO"/>
              <a:t>Legeerklæring eller bekreftelse fra annen sakkyndig (tannlege, psykolog…)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b-NO"/>
              <a:t>Elevarbeid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b-NO"/>
              <a:t>Politisk arbeid og hjelpearbeid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b-NO"/>
              <a:t>Lovpålagt oppmøte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b-NO"/>
              <a:t>Deltakelse i arrangementer på nasjonalt/internasjonalt nivå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b-NO"/>
              <a:t>Religiøse høytider utenom Den norske kirke (inntil 2 dager)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b-NO"/>
              <a:t>Idrettspermisjon (IP) fra trener ved Hovden Skigymnas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6856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1418</Words>
  <Application>Microsoft Office PowerPoint</Application>
  <PresentationFormat>Widescreen</PresentationFormat>
  <Paragraphs>209</Paragraphs>
  <Slides>23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Office-tema</vt:lpstr>
      <vt:lpstr>Setesdal vidaregåande skule</vt:lpstr>
      <vt:lpstr>Avdeling Hovden</vt:lpstr>
      <vt:lpstr>PowerPoint-presentasjon</vt:lpstr>
      <vt:lpstr>Rådgivertjenesten:</vt:lpstr>
      <vt:lpstr>Studiespesialisering på avd. Hovden</vt:lpstr>
      <vt:lpstr>Valg av programområde i Vg2 og Vg3:</vt:lpstr>
      <vt:lpstr>I tillegg må elevene ha et 5-timersfag hvert av årene i Vg2 og Vg3</vt:lpstr>
      <vt:lpstr>Fravær</vt:lpstr>
      <vt:lpstr>10%-regelen gjelder ikke for dokumentert fravær som:</vt:lpstr>
      <vt:lpstr>Pedagogiske plattformer:</vt:lpstr>
      <vt:lpstr>Bøker og skolemateriell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Hovden Skigymnas AS</vt:lpstr>
      <vt:lpstr>Hvem er ansatt hvor?</vt:lpstr>
      <vt:lpstr>Hva gjør skigymnaset?</vt:lpstr>
      <vt:lpstr>Hybeltilsyn</vt:lpstr>
      <vt:lpstr>Foreldrekonferanser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Setesdal vidaregåande skule</dc:title>
  <dc:creator>Follerås, Berit</dc:creator>
  <cp:lastModifiedBy>Follerås, Berit</cp:lastModifiedBy>
  <cp:revision>5</cp:revision>
  <dcterms:created xsi:type="dcterms:W3CDTF">2020-10-06T08:08:11Z</dcterms:created>
  <dcterms:modified xsi:type="dcterms:W3CDTF">2023-08-14T05:51:23Z</dcterms:modified>
</cp:coreProperties>
</file>